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7" r:id="rId3"/>
    <p:sldId id="256" r:id="rId4"/>
    <p:sldId id="258" r:id="rId5"/>
    <p:sldId id="261" r:id="rId6"/>
    <p:sldId id="260" r:id="rId7"/>
    <p:sldId id="263" r:id="rId8"/>
    <p:sldId id="264" r:id="rId9"/>
    <p:sldId id="265" r:id="rId10"/>
    <p:sldId id="270" r:id="rId11"/>
    <p:sldId id="266" r:id="rId12"/>
    <p:sldId id="271" r:id="rId13"/>
    <p:sldId id="262" r:id="rId14"/>
    <p:sldId id="269" r:id="rId15"/>
    <p:sldId id="268" r:id="rId16"/>
    <p:sldId id="274" r:id="rId17"/>
    <p:sldId id="267" r:id="rId18"/>
    <p:sldId id="275" r:id="rId19"/>
    <p:sldId id="273" r:id="rId20"/>
    <p:sldId id="272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_Laptod" initials="F" lastIdx="1" clrIdx="0">
    <p:extLst>
      <p:ext uri="{19B8F6BF-5375-455C-9EA6-DF929625EA0E}">
        <p15:presenceInfo xmlns:p15="http://schemas.microsoft.com/office/powerpoint/2012/main" userId="Felipe_Lapt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55" autoAdjust="0"/>
    <p:restoredTop sz="83483" autoAdjust="0"/>
  </p:normalViewPr>
  <p:slideViewPr>
    <p:cSldViewPr snapToGrid="0">
      <p:cViewPr varScale="1">
        <p:scale>
          <a:sx n="58" d="100"/>
          <a:sy n="58" d="100"/>
        </p:scale>
        <p:origin x="5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4E918-0175-4FFF-8780-EFCCE6C71268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7D178-EB46-4324-BB5D-BC7770B837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819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Las</a:t>
            </a:r>
            <a:r>
              <a:rPr lang="es-CO" baseline="0" dirty="0" smtClean="0"/>
              <a:t> Facciones y sectas clasificadas como obras de la carne, sabemos que Dios condena la División, que las enemistades que se originan en la iglesia tienden a ser obras que afligen el cuerpo del Señor.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7D178-EB46-4324-BB5D-BC7770B83775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279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7200" b="1" i="1" u="none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1" u="none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808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753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968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57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683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59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993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680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636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45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B4-1C72-44DE-A2C9-B4042FD58701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F86-306B-42D0-B84E-8AAB62B953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792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0D71B4-1C72-44DE-A2C9-B4042FD58701}" type="datetimeFigureOut">
              <a:rPr lang="es-CO" smtClean="0"/>
              <a:pPr/>
              <a:t>22/03/2015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867F86-306B-42D0-B84E-8AAB62B9539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7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aquiconfelipetorres.jimdo.com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quiconfelipetorres.jimdo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0848" y="17075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O" sz="11500" dirty="0" smtClean="0"/>
              <a:t>Por Amor a Dios</a:t>
            </a:r>
            <a:endParaRPr lang="es-CO" sz="11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0848" y="4187254"/>
            <a:ext cx="9144000" cy="1655762"/>
          </a:xfrm>
        </p:spPr>
        <p:txBody>
          <a:bodyPr>
            <a:normAutofit/>
          </a:bodyPr>
          <a:lstStyle/>
          <a:p>
            <a:r>
              <a:rPr lang="es-CO" sz="4800" dirty="0" smtClean="0"/>
              <a:t>Apague su Celular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10311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Israel – Murmura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CO" b="1" i="1" dirty="0"/>
              <a:t>Ex 15:24 Entonces el pueblo </a:t>
            </a:r>
            <a:r>
              <a:rPr lang="es-CO" b="1" i="1" u="sng" dirty="0">
                <a:solidFill>
                  <a:srgbClr val="0000FF"/>
                </a:solidFill>
              </a:rPr>
              <a:t>murmuró</a:t>
            </a:r>
            <a:r>
              <a:rPr lang="es-CO" b="1" i="1" dirty="0"/>
              <a:t> contra Moisés, y dijo: ¿Qué hemos de beber?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b="1" i="1" dirty="0"/>
              <a:t>Ex 14:11 Y dijeron a Moisés: ¿No había sepulcros en Egipto, que nos has sacado para que muramos en el desierto? ¿Por qué has hecho así con nosotros, que nos has sacado de Egipto?</a:t>
            </a:r>
          </a:p>
          <a:p>
            <a:pPr algn="just"/>
            <a:r>
              <a:rPr lang="es-CO" b="1" i="1" dirty="0"/>
              <a:t>Ex 14:12 ¿No es esto lo que te hablamos en Egipto, diciendo: Déjanos servir a los egipcios? Porque mejor nos fuera servir a los egipcios, que morir nosotros en el desierto.</a:t>
            </a:r>
          </a:p>
          <a:p>
            <a:pPr algn="just"/>
            <a:endParaRPr lang="es-CO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31" y="3344125"/>
            <a:ext cx="4508937" cy="3004079"/>
          </a:xfrm>
          <a:prstGeom prst="rect">
            <a:avLst/>
          </a:prstGeom>
        </p:spPr>
      </p:pic>
      <p:sp>
        <p:nvSpPr>
          <p:cNvPr id="7" name="Flecha en U 6"/>
          <p:cNvSpPr/>
          <p:nvPr/>
        </p:nvSpPr>
        <p:spPr>
          <a:xfrm rot="16200000" flipH="1">
            <a:off x="-801500" y="3561170"/>
            <a:ext cx="2794465" cy="85279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5835869" y="4385733"/>
            <a:ext cx="463332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79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build="p"/>
      <p:bldP spid="3" grpId="0" build="p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Israel – Pueblo Rebelde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O" dirty="0" smtClean="0"/>
              <a:t>Éxodo 7,8,9 – grandes muestras del poder de Dios, los libra con grandes milagros, con gran poder los saca de Egipto.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CO" b="1" i="1" dirty="0"/>
              <a:t>Ex 15:25 Y Moisés clamó a Jehová, y Jehová le mostró un árbol; y lo echó en las aguas, y las aguas se endulzaron. Allí les dio estatutos y ordenanzas, y allí los probó;</a:t>
            </a:r>
          </a:p>
          <a:p>
            <a:pPr algn="just"/>
            <a:r>
              <a:rPr lang="es-CO" b="1" i="1" dirty="0"/>
              <a:t>Ex 15:26 y dijo: Si oyeres atentamente la voz de Jehová tu Dios, e hicieres lo recto delante de sus ojos, y dieres oído a sus mandamientos, y guardares todos sus estatutos, ninguna enfermedad de las que envié a los egipcios te enviaré a ti; porque yo soy Jehová tu sanador.</a:t>
            </a:r>
          </a:p>
          <a:p>
            <a:pPr algn="just"/>
            <a:endParaRPr lang="es-CO" b="1" i="1" dirty="0"/>
          </a:p>
        </p:txBody>
      </p:sp>
      <p:sp>
        <p:nvSpPr>
          <p:cNvPr id="7" name="Flecha en U 6"/>
          <p:cNvSpPr/>
          <p:nvPr/>
        </p:nvSpPr>
        <p:spPr>
          <a:xfrm rot="16200000" flipH="1">
            <a:off x="-787631" y="3547302"/>
            <a:ext cx="2794465" cy="880532"/>
          </a:xfrm>
          <a:prstGeom prst="uturnArrow">
            <a:avLst>
              <a:gd name="adj1" fmla="val 37517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3860800" y="4385733"/>
            <a:ext cx="2438401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22" name="Picture 2" descr="http://www.seanet.com/~realistic/mosesr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5" y="3319198"/>
            <a:ext cx="2588452" cy="32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build="p"/>
      <p:bldP spid="3" grpId="0" build="p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Israel – Murmura 2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CO" b="1" i="1" dirty="0"/>
              <a:t>Ex 16:2 Y toda la congregación de los hijos de Israel murmuró contra Moisés y Aarón en el desierto;</a:t>
            </a:r>
          </a:p>
          <a:p>
            <a:pPr algn="just"/>
            <a:r>
              <a:rPr lang="es-CO" b="1" i="1" dirty="0"/>
              <a:t>Ex 16:3 y les decían los hijos de Israel: Ojalá hubiéramos muerto por mano de Jehová en la tierra de Egipto, cuando nos sentábamos a las ollas de carne, cuando comíamos pan hasta saciarnos; pues nos habéis sacado a este desierto para matar de hambre a toda esta multitud.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172200" y="1422400"/>
            <a:ext cx="5181600" cy="509704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O" b="1" i="1" dirty="0" smtClean="0">
                <a:solidFill>
                  <a:srgbClr val="0000FF"/>
                </a:solidFill>
              </a:rPr>
              <a:t>Ante Cualquier situación difícil el pueblo siempre murmuraba contra Moisés.</a:t>
            </a:r>
          </a:p>
          <a:p>
            <a:pPr algn="just"/>
            <a:r>
              <a:rPr lang="es-CO" b="1" i="1" dirty="0" smtClean="0">
                <a:solidFill>
                  <a:srgbClr val="0000FF"/>
                </a:solidFill>
              </a:rPr>
              <a:t>Hoy en día sucede lo mismo en su Iglesia</a:t>
            </a:r>
          </a:p>
          <a:p>
            <a:pPr algn="just"/>
            <a:r>
              <a:rPr lang="es-CO" b="1" i="1" dirty="0"/>
              <a:t>2Jn 1:9 Cualquiera que se extravía, y no persevera en la doctrina de Cristo, no tiene a Dios; el que persevera en la doctrina de Cristo, ése sí tiene al Padre y al Hijo.</a:t>
            </a:r>
          </a:p>
          <a:p>
            <a:pPr algn="just"/>
            <a:r>
              <a:rPr lang="es-CO" b="1" i="1" dirty="0"/>
              <a:t>2Jn 1:10 Si alguno viene a vosotros, y no trae esta doctrina, no lo recibáis en casa, ni le digáis: ¡Bienvenido!</a:t>
            </a:r>
          </a:p>
          <a:p>
            <a:pPr algn="just"/>
            <a:r>
              <a:rPr lang="es-CO" b="1" i="1" dirty="0"/>
              <a:t>2Jn 1:11 Porque el que le dice: ¡Bienvenido! participa en sus malas obras</a:t>
            </a:r>
            <a:r>
              <a:rPr lang="es-CO" b="1" i="1" dirty="0" smtClean="0"/>
              <a:t>.</a:t>
            </a:r>
          </a:p>
          <a:p>
            <a:pPr algn="just"/>
            <a:endParaRPr lang="es-CO" b="1" i="1" dirty="0">
              <a:solidFill>
                <a:srgbClr val="0000FF"/>
              </a:solidFill>
            </a:endParaRPr>
          </a:p>
          <a:p>
            <a:pPr algn="just"/>
            <a:endParaRPr lang="es-CO" b="1" i="1" dirty="0">
              <a:solidFill>
                <a:srgbClr val="0000FF"/>
              </a:solidFill>
            </a:endParaRPr>
          </a:p>
        </p:txBody>
      </p:sp>
      <p:sp>
        <p:nvSpPr>
          <p:cNvPr id="4" name="Flecha doblada hacia arriba 3"/>
          <p:cNvSpPr/>
          <p:nvPr/>
        </p:nvSpPr>
        <p:spPr>
          <a:xfrm rot="5400000">
            <a:off x="4057457" y="3999631"/>
            <a:ext cx="931333" cy="283448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25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3200" b="1" i="1" dirty="0" smtClean="0"/>
              <a:t>Tito </a:t>
            </a:r>
            <a:r>
              <a:rPr lang="es-CO" sz="3200" b="1" i="1" dirty="0"/>
              <a:t>3:10 Al hombre que cause divisiones, después de una y otra amonestación deséchalo,</a:t>
            </a:r>
          </a:p>
          <a:p>
            <a:pPr algn="just"/>
            <a:r>
              <a:rPr lang="es-CO" sz="3200" b="1" i="1" dirty="0" smtClean="0"/>
              <a:t>Tito </a:t>
            </a:r>
            <a:r>
              <a:rPr lang="es-CO" sz="3200" b="1" i="1" dirty="0"/>
              <a:t>3:11 sabiendo que el tal se ha pervertido, y peca y está condenado por su propio juicio.</a:t>
            </a:r>
          </a:p>
          <a:p>
            <a:pPr algn="just"/>
            <a:endParaRPr lang="es-CO" sz="3200" b="1" i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4400" b="1" i="1" dirty="0" smtClean="0">
                <a:solidFill>
                  <a:srgbClr val="C00000"/>
                </a:solidFill>
              </a:rPr>
              <a:t>Debemos amonestar a los que tal hacen.</a:t>
            </a:r>
          </a:p>
          <a:p>
            <a:pPr algn="just"/>
            <a:r>
              <a:rPr lang="es-CO" sz="4400" b="1" i="1" dirty="0" smtClean="0">
                <a:solidFill>
                  <a:srgbClr val="C00000"/>
                </a:solidFill>
              </a:rPr>
              <a:t>Si aquel que cusa división no se arrepiente, debemos desecharlo.</a:t>
            </a:r>
            <a:endParaRPr lang="es-CO" sz="4400" b="1" i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Tito 3:10-11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3600" b="1" i="1" dirty="0" smtClean="0"/>
              <a:t>Lucas </a:t>
            </a:r>
            <a:r>
              <a:rPr lang="es-CO" sz="3600" b="1" i="1" dirty="0"/>
              <a:t>11:17 Mas él, conociendo los pensamientos de ellos, les dijo: </a:t>
            </a:r>
            <a:r>
              <a:rPr lang="es-CO" sz="3600" b="1" i="1" u="sng" dirty="0">
                <a:solidFill>
                  <a:srgbClr val="0000FF"/>
                </a:solidFill>
              </a:rPr>
              <a:t>Todo reino dividido contra sí mismo, es asolado; y una casa dividida contra sí misma, cae.</a:t>
            </a: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398" y="1825625"/>
            <a:ext cx="5640745" cy="4230559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Lucas 11:17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6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b="1" dirty="0" smtClean="0"/>
              <a:t>Hebreos </a:t>
            </a:r>
            <a:r>
              <a:rPr lang="es-CO" b="1" dirty="0"/>
              <a:t>12:28 Así que, recibiendo nosotros un reino inconmovible, tengamos gratitud, y mediante ella sirvamos a Dios agradándole con temor y reverencia;</a:t>
            </a:r>
          </a:p>
          <a:p>
            <a:pPr algn="just"/>
            <a:r>
              <a:rPr lang="es-CO" b="1" dirty="0" smtClean="0"/>
              <a:t>Hebreos </a:t>
            </a:r>
            <a:r>
              <a:rPr lang="es-CO" b="1" dirty="0"/>
              <a:t>12:29 porque nuestro Dios es fuego consumidor.</a:t>
            </a:r>
          </a:p>
          <a:p>
            <a:pPr algn="just"/>
            <a:endParaRPr lang="es-CO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3600" b="1" dirty="0" smtClean="0"/>
              <a:t>Si recibimos un reino inconmovible, debemos preservarlo así, en caso de no lograrlo, dejamos de serlo y en los tales tenemos pecado</a:t>
            </a:r>
            <a:endParaRPr lang="es-CO" sz="3600" b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Hebreos 12:28-29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nrichmentjournal.ag.org/images/201302_images/400/201302_018_ImHurt_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7" y="1418696"/>
            <a:ext cx="4111625" cy="51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787467" cy="2387600"/>
          </a:xfrm>
        </p:spPr>
        <p:txBody>
          <a:bodyPr>
            <a:normAutofit fontScale="90000"/>
          </a:bodyPr>
          <a:lstStyle/>
          <a:p>
            <a:pPr algn="r"/>
            <a:r>
              <a:rPr lang="es-CO" sz="9600" dirty="0" smtClean="0"/>
              <a:t>¿Como Evitar la División?”</a:t>
            </a:r>
            <a:endParaRPr lang="es-CO" sz="9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 rot="20974194">
            <a:off x="593815" y="1825625"/>
            <a:ext cx="5181600" cy="4351338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s-CO" dirty="0" err="1">
                <a:solidFill>
                  <a:schemeClr val="tx1"/>
                </a:solidFill>
              </a:rPr>
              <a:t>Tit</a:t>
            </a:r>
            <a:r>
              <a:rPr lang="es-CO" dirty="0">
                <a:solidFill>
                  <a:schemeClr val="tx1"/>
                </a:solidFill>
              </a:rPr>
              <a:t> 2:7 presentándote tú en todo como ejemplo de buenas obras; en la enseñanza mostrando integridad, seriedad,</a:t>
            </a:r>
          </a:p>
          <a:p>
            <a:pPr algn="just"/>
            <a:r>
              <a:rPr lang="es-CO" dirty="0" err="1">
                <a:solidFill>
                  <a:schemeClr val="tx1"/>
                </a:solidFill>
              </a:rPr>
              <a:t>Tit</a:t>
            </a:r>
            <a:r>
              <a:rPr lang="es-CO" dirty="0">
                <a:solidFill>
                  <a:schemeClr val="tx1"/>
                </a:solidFill>
              </a:rPr>
              <a:t> 2:8 palabra sana e irreprochable, de modo que el adversario se avergüence, y no tenga nada malo que decir de vosotros.</a:t>
            </a:r>
          </a:p>
          <a:p>
            <a:pPr algn="just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 rot="20974194">
            <a:off x="6447066" y="1825624"/>
            <a:ext cx="5181600" cy="4351338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O" dirty="0" err="1">
                <a:solidFill>
                  <a:schemeClr val="tx1"/>
                </a:solidFill>
              </a:rPr>
              <a:t>Tit</a:t>
            </a:r>
            <a:r>
              <a:rPr lang="es-CO" dirty="0">
                <a:solidFill>
                  <a:schemeClr val="tx1"/>
                </a:solidFill>
              </a:rPr>
              <a:t> 1:9 retenedor de la palabra fiel tal como ha sido enseñada, para que también pueda exhortar con sana enseñanza y convencer a los que contradicen.</a:t>
            </a:r>
          </a:p>
          <a:p>
            <a:pPr algn="just"/>
            <a:r>
              <a:rPr lang="es-CO" dirty="0" err="1">
                <a:solidFill>
                  <a:schemeClr val="tx1"/>
                </a:solidFill>
              </a:rPr>
              <a:t>Tit</a:t>
            </a:r>
            <a:r>
              <a:rPr lang="es-CO" dirty="0">
                <a:solidFill>
                  <a:schemeClr val="tx1"/>
                </a:solidFill>
              </a:rPr>
              <a:t> 1:10 Porque hay aún muchos contumaces, habladores de vanidades y engañadores, mayormente los de la circuncisión,</a:t>
            </a:r>
          </a:p>
          <a:p>
            <a:pPr algn="just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Tito 2:7 – Tito 1:9-10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 rot="20974194">
            <a:off x="593815" y="1825625"/>
            <a:ext cx="5181600" cy="4351338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s-CO" dirty="0" err="1">
                <a:solidFill>
                  <a:schemeClr val="tx1"/>
                </a:solidFill>
              </a:rPr>
              <a:t>Tit</a:t>
            </a:r>
            <a:r>
              <a:rPr lang="es-CO" dirty="0">
                <a:solidFill>
                  <a:schemeClr val="tx1"/>
                </a:solidFill>
              </a:rPr>
              <a:t> 3:9 Pero evita las cuestiones necias, y genealogías, y contenciones, y discusiones acerca de la ley; porque son vanas y sin provecho.</a:t>
            </a:r>
          </a:p>
          <a:p>
            <a:pPr algn="just"/>
            <a:r>
              <a:rPr lang="es-CO" dirty="0" err="1">
                <a:solidFill>
                  <a:schemeClr val="tx1"/>
                </a:solidFill>
              </a:rPr>
              <a:t>Tit</a:t>
            </a:r>
            <a:r>
              <a:rPr lang="es-CO" dirty="0">
                <a:solidFill>
                  <a:schemeClr val="tx1"/>
                </a:solidFill>
              </a:rPr>
              <a:t> 3:10 Al hombre que cause divisiones, después de una y otra amonestación deséchalo,</a:t>
            </a:r>
          </a:p>
          <a:p>
            <a:pPr algn="just"/>
            <a:r>
              <a:rPr lang="es-CO" dirty="0" err="1">
                <a:solidFill>
                  <a:schemeClr val="tx1"/>
                </a:solidFill>
              </a:rPr>
              <a:t>Tit</a:t>
            </a:r>
            <a:r>
              <a:rPr lang="es-CO" dirty="0">
                <a:solidFill>
                  <a:schemeClr val="tx1"/>
                </a:solidFill>
              </a:rPr>
              <a:t> 3:11 sabiendo que el tal se ha pervertido, y peca y está condenado por su propio juicio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 rot="20974194">
            <a:off x="6447066" y="1825624"/>
            <a:ext cx="5181600" cy="4351338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O" sz="1800" dirty="0">
                <a:solidFill>
                  <a:schemeClr val="tx1"/>
                </a:solidFill>
              </a:rPr>
              <a:t>2Ti 2:14 Recuérdales esto, exhortándoles delante del Señor a que no contiendan sobre palabras, lo cual para nada aprovecha, sino que es para perdición de los oyentes.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</a:rPr>
              <a:t>2Ti 2:15 Procura con diligencia presentarte a Dios aprobado, como obrero que no tiene de qué avergonzarse, que usa bien la palabra de verdad.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</a:rPr>
              <a:t>2Ti 2:16 Mas evita profanas y vanas palabrerías, porque conducirán más y más a la impiedad.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</a:rPr>
              <a:t>2Ti 2:17 Y su palabra carcomerá como gangrena; de los cuales son Himeneo y </a:t>
            </a:r>
            <a:r>
              <a:rPr lang="es-CO" sz="1800" dirty="0" err="1">
                <a:solidFill>
                  <a:schemeClr val="tx1"/>
                </a:solidFill>
              </a:rPr>
              <a:t>Fileto</a:t>
            </a:r>
            <a:r>
              <a:rPr lang="es-CO" sz="1800" dirty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</a:rPr>
              <a:t>2Ti 2:18 que se desviaron de la verdad, diciendo que la resurrección ya se efectuó, y trastornan la fe de algunos.</a:t>
            </a:r>
          </a:p>
          <a:p>
            <a:pPr algn="just"/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Tito 3:9-11 – 2Timoteo 2:14-18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4000" b="1" i="1" dirty="0" smtClean="0"/>
              <a:t>¿Que piensa Dios de la Discordia?</a:t>
            </a:r>
          </a:p>
          <a:p>
            <a:pPr algn="just"/>
            <a:r>
              <a:rPr lang="es-CO" sz="4000" b="1" i="1" dirty="0" smtClean="0"/>
              <a:t>¿Cómo se clasifica la discordia?</a:t>
            </a:r>
          </a:p>
          <a:p>
            <a:pPr algn="just"/>
            <a:r>
              <a:rPr lang="es-CO" sz="4000" b="1" i="1" dirty="0" smtClean="0"/>
              <a:t>¿Cómo deben ser tratados los que causan división?</a:t>
            </a:r>
            <a:endParaRPr lang="es-CO" sz="4000" b="1" i="1" dirty="0"/>
          </a:p>
        </p:txBody>
      </p:sp>
      <p:pic>
        <p:nvPicPr>
          <p:cNvPr id="2" name="Marcador de contenido 1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38" y="1405467"/>
            <a:ext cx="4823262" cy="5113979"/>
          </a:xfr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Preguntas!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7578"/>
            <a:ext cx="10515600" cy="1325563"/>
          </a:xfrm>
          <a:solidFill>
            <a:schemeClr val="tx1"/>
          </a:solidFill>
          <a:ln w="127000" cmpd="thickThin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CO" sz="8800" b="1" i="1" dirty="0" smtClean="0"/>
              <a:t>Antes de Iniciar!</a:t>
            </a:r>
            <a:endParaRPr lang="es-CO" sz="88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6000" b="1" dirty="0" smtClean="0"/>
              <a:t>Hebreos 12:7 </a:t>
            </a:r>
            <a:r>
              <a:rPr lang="es-CO" sz="6000" i="1" u="sng" dirty="0" smtClean="0">
                <a:solidFill>
                  <a:srgbClr val="FF0000"/>
                </a:solidFill>
              </a:rPr>
              <a:t>Si soportáis</a:t>
            </a:r>
            <a:r>
              <a:rPr lang="es-CO" sz="6000" i="1" dirty="0" smtClean="0">
                <a:solidFill>
                  <a:srgbClr val="FF0000"/>
                </a:solidFill>
              </a:rPr>
              <a:t> </a:t>
            </a:r>
            <a:r>
              <a:rPr lang="es-CO" sz="6000" i="1" dirty="0" smtClean="0"/>
              <a:t>la </a:t>
            </a:r>
            <a:r>
              <a:rPr lang="es-CO" sz="6000" b="1" i="1" dirty="0" smtClean="0">
                <a:solidFill>
                  <a:srgbClr val="0000FF"/>
                </a:solidFill>
              </a:rPr>
              <a:t>disciplina</a:t>
            </a:r>
            <a:r>
              <a:rPr lang="es-CO" sz="6000" i="1" dirty="0" smtClean="0"/>
              <a:t>, </a:t>
            </a:r>
            <a:r>
              <a:rPr lang="es-CO" sz="6000" i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Dios os trata como a hijos</a:t>
            </a:r>
            <a:r>
              <a:rPr lang="es-CO" sz="6000" i="1" dirty="0" smtClean="0"/>
              <a:t>; porque ¿qué hijo es aquel a quien el padre no disciplina?</a:t>
            </a:r>
          </a:p>
          <a:p>
            <a:pPr marL="0" indent="0" algn="ctr">
              <a:buNone/>
            </a:pPr>
            <a:endParaRPr lang="es-CO" sz="6000" dirty="0"/>
          </a:p>
        </p:txBody>
      </p:sp>
      <p:sp>
        <p:nvSpPr>
          <p:cNvPr id="4" name="Rectángulo 3"/>
          <p:cNvSpPr/>
          <p:nvPr/>
        </p:nvSpPr>
        <p:spPr>
          <a:xfrm>
            <a:off x="6027313" y="1825624"/>
            <a:ext cx="3825025" cy="98196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0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Hay dos finales!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imagenesdedios.net/wp-content/uploads/2014/08/imagenes-del-reino-de-dios-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4" y="2119441"/>
            <a:ext cx="5682346" cy="42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3-eu-west-1.amazonaws.com/rankia/images/valoraciones/0015/9188/infierno3.jpg?14035348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19440"/>
            <a:ext cx="5717008" cy="42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el mismo lado 2"/>
          <p:cNvSpPr/>
          <p:nvPr/>
        </p:nvSpPr>
        <p:spPr>
          <a:xfrm>
            <a:off x="6739467" y="1653659"/>
            <a:ext cx="4436533" cy="660400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i="1" dirty="0" smtClean="0"/>
              <a:t>Apocalipsis 20:15</a:t>
            </a:r>
            <a:endParaRPr lang="es-CO" sz="3200" b="1" i="1" dirty="0"/>
          </a:p>
        </p:txBody>
      </p:sp>
      <p:sp>
        <p:nvSpPr>
          <p:cNvPr id="11" name="Redondear rectángulo de esquina del mismo lado 10"/>
          <p:cNvSpPr/>
          <p:nvPr/>
        </p:nvSpPr>
        <p:spPr>
          <a:xfrm>
            <a:off x="856480" y="1653659"/>
            <a:ext cx="4436533" cy="660400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i="1" dirty="0" smtClean="0"/>
              <a:t>Apocalipsis 21:3</a:t>
            </a:r>
            <a:endParaRPr lang="es-CO" sz="3200" b="1" i="1" dirty="0"/>
          </a:p>
        </p:txBody>
      </p:sp>
    </p:spTree>
    <p:extLst>
      <p:ext uri="{BB962C8B-B14F-4D97-AF65-F5344CB8AC3E}">
        <p14:creationId xmlns:p14="http://schemas.microsoft.com/office/powerpoint/2010/main" val="4298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205836" cy="2387600"/>
          </a:xfrm>
        </p:spPr>
        <p:txBody>
          <a:bodyPr>
            <a:normAutofit fontScale="90000"/>
          </a:bodyPr>
          <a:lstStyle/>
          <a:p>
            <a:pPr algn="r"/>
            <a:r>
              <a:rPr lang="es-CO" sz="9600" dirty="0" smtClean="0"/>
              <a:t>“Historias de </a:t>
            </a:r>
            <a:r>
              <a:rPr lang="es-CO" sz="9600" dirty="0" smtClean="0">
                <a:solidFill>
                  <a:srgbClr val="FF0000"/>
                </a:solidFill>
              </a:rPr>
              <a:t>Rebeldía</a:t>
            </a:r>
            <a:r>
              <a:rPr lang="es-CO" sz="9600" dirty="0" smtClean="0"/>
              <a:t>”</a:t>
            </a:r>
            <a:endParaRPr lang="es-CO" sz="9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0647" y="3602038"/>
            <a:ext cx="6387353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s-CO" dirty="0" smtClean="0">
                <a:solidFill>
                  <a:srgbClr val="0000FF"/>
                </a:solidFill>
              </a:rPr>
              <a:t>Lucas </a:t>
            </a:r>
            <a:r>
              <a:rPr lang="es-CO" dirty="0">
                <a:solidFill>
                  <a:srgbClr val="0000FF"/>
                </a:solidFill>
              </a:rPr>
              <a:t>10:3 </a:t>
            </a:r>
            <a:r>
              <a:rPr lang="es-CO" sz="4400" dirty="0" smtClean="0"/>
              <a:t>“Id</a:t>
            </a:r>
            <a:r>
              <a:rPr lang="es-CO" sz="4400" dirty="0"/>
              <a:t>; he aquí yo os envío como corderos en medio de </a:t>
            </a:r>
            <a:r>
              <a:rPr lang="es-CO" sz="4400" dirty="0" smtClean="0"/>
              <a:t>lobos”.</a:t>
            </a:r>
            <a:endParaRPr lang="es-CO" sz="4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liparts.co/cliparts/8TG/oB4/8TGoB4K7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58" y="1615378"/>
            <a:ext cx="4656909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1 Corintios 11:17-19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1710066"/>
            <a:ext cx="6167718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s-CO" b="1" dirty="0"/>
              <a:t>1Co 11:17 </a:t>
            </a:r>
            <a:r>
              <a:rPr lang="es-CO" b="1" i="1" dirty="0"/>
              <a:t>Pero al anunciaros esto que sigue, no os alabo; porque no os congregáis para lo mejor, sino para lo peor.</a:t>
            </a:r>
          </a:p>
          <a:p>
            <a:pPr algn="just"/>
            <a:r>
              <a:rPr lang="es-CO" b="1" dirty="0"/>
              <a:t>1Co 11:18 </a:t>
            </a:r>
            <a:r>
              <a:rPr lang="es-CO" b="1" i="1" dirty="0"/>
              <a:t>Pues en primer lugar, cuando os reunís como iglesia, oigo que hay entre vosotros divisiones; y en parte lo creo.</a:t>
            </a:r>
          </a:p>
          <a:p>
            <a:pPr algn="just"/>
            <a:r>
              <a:rPr lang="es-CO" b="1" dirty="0"/>
              <a:t>1Co 11:19 </a:t>
            </a:r>
            <a:r>
              <a:rPr lang="es-CO" b="1" i="1" dirty="0"/>
              <a:t>Porque es preciso que entre vosotros haya disensiones, para que se hagan manifiestos entre vosotros los que son aprobados.</a:t>
            </a:r>
          </a:p>
          <a:p>
            <a:pPr algn="just"/>
            <a:endParaRPr lang="es-CO" b="1" dirty="0"/>
          </a:p>
        </p:txBody>
      </p:sp>
      <p:pic>
        <p:nvPicPr>
          <p:cNvPr id="2050" name="Picture 2" descr="http://mangasverdes.es/files/2013/04/piel_de_corde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36" y="4213994"/>
            <a:ext cx="4462164" cy="230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871446" y="3095229"/>
            <a:ext cx="3348318" cy="1250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 smtClean="0"/>
              <a:t>No nos congregamos para lo mejor sino para lo peor</a:t>
            </a:r>
            <a:endParaRPr lang="es-CO" sz="2400" b="1" i="1" dirty="0"/>
          </a:p>
        </p:txBody>
      </p:sp>
      <p:sp>
        <p:nvSpPr>
          <p:cNvPr id="8" name="Rectángulo 7"/>
          <p:cNvSpPr/>
          <p:nvPr/>
        </p:nvSpPr>
        <p:spPr>
          <a:xfrm>
            <a:off x="8654115" y="1710066"/>
            <a:ext cx="3348318" cy="1250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 smtClean="0"/>
              <a:t>Manifiestos los que son aprobados</a:t>
            </a:r>
            <a:endParaRPr lang="es-CO" sz="2400" b="1" i="1" dirty="0"/>
          </a:p>
        </p:txBody>
      </p:sp>
      <p:sp>
        <p:nvSpPr>
          <p:cNvPr id="6" name="Flecha doblada hacia arriba 5"/>
          <p:cNvSpPr/>
          <p:nvPr/>
        </p:nvSpPr>
        <p:spPr>
          <a:xfrm>
            <a:off x="10328274" y="3095229"/>
            <a:ext cx="684867" cy="77320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lecha doblada hacia arriba 8"/>
          <p:cNvSpPr/>
          <p:nvPr/>
        </p:nvSpPr>
        <p:spPr>
          <a:xfrm flipH="1">
            <a:off x="7076543" y="4480393"/>
            <a:ext cx="776538" cy="141237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61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8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CO" b="1" i="1" dirty="0"/>
              <a:t>Pr 6:16 </a:t>
            </a:r>
            <a:r>
              <a:rPr lang="es-CO" b="1" i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Seis cosas aborrece Jehová, Y aun siete abomina su alma:</a:t>
            </a:r>
          </a:p>
          <a:p>
            <a:pPr algn="just"/>
            <a:r>
              <a:rPr lang="es-CO" b="1" i="1" dirty="0"/>
              <a:t>Pr 6:17 Los ojos altivos, la lengua mentirosa, Las manos derramadoras de sangre inocente,</a:t>
            </a:r>
          </a:p>
          <a:p>
            <a:pPr algn="just"/>
            <a:r>
              <a:rPr lang="es-CO" b="1" i="1" dirty="0"/>
              <a:t>Pr 6:18 El corazón que maquina pensamientos inicuos, Los pies presurosos para correr al mal,</a:t>
            </a:r>
          </a:p>
          <a:p>
            <a:pPr algn="just"/>
            <a:r>
              <a:rPr lang="es-CO" b="1" i="1" dirty="0"/>
              <a:t>Pr 6:19 El testigo falso que habla mentiras, </a:t>
            </a:r>
            <a:r>
              <a:rPr lang="es-CO" b="1" i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el que siembra discordia entre hermanos</a:t>
            </a:r>
            <a:r>
              <a:rPr lang="es-CO" b="1" i="1" dirty="0"/>
              <a:t>. Amonestación contra el adulterio</a:t>
            </a:r>
          </a:p>
          <a:p>
            <a:pPr algn="just"/>
            <a:endParaRPr lang="es-CO" b="1" dirty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9885" y="1825625"/>
            <a:ext cx="4762500" cy="398145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Proverbios 6:19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b="1" i="1" dirty="0" smtClean="0"/>
              <a:t>Gálatas </a:t>
            </a:r>
            <a:r>
              <a:rPr lang="es-CO" b="1" i="1" dirty="0"/>
              <a:t>5:19 </a:t>
            </a:r>
            <a:r>
              <a:rPr lang="es-CO" b="1" i="1" u="sng" dirty="0">
                <a:solidFill>
                  <a:srgbClr val="0000FF"/>
                </a:solidFill>
              </a:rPr>
              <a:t>Y manifiestas son las obras de la carne</a:t>
            </a:r>
            <a:r>
              <a:rPr lang="es-CO" b="1" i="1" dirty="0"/>
              <a:t>, que son: adulterio, fornicación, inmundicia, lascivia,</a:t>
            </a:r>
          </a:p>
          <a:p>
            <a:pPr algn="just"/>
            <a:r>
              <a:rPr lang="es-CO" b="1" i="1" dirty="0" smtClean="0"/>
              <a:t>Gálatas </a:t>
            </a:r>
            <a:r>
              <a:rPr lang="es-CO" b="1" i="1" dirty="0"/>
              <a:t>5:20 idolatría, hechicerías, </a:t>
            </a:r>
            <a:r>
              <a:rPr lang="es-CO" b="1" i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enemistades, pleitos, celos, iras, contiendas, disensiones,</a:t>
            </a:r>
            <a:r>
              <a:rPr lang="es-CO" b="1" i="1" dirty="0"/>
              <a:t> herejías</a:t>
            </a:r>
            <a:r>
              <a:rPr lang="es-CO" b="1" i="1" dirty="0" smtClean="0"/>
              <a:t>,</a:t>
            </a:r>
            <a:endParaRPr lang="es-CO" b="1" i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3200" i="1" dirty="0" smtClean="0"/>
              <a:t>Romanos </a:t>
            </a:r>
            <a:r>
              <a:rPr lang="es-CO" sz="3200" i="1" dirty="0"/>
              <a:t>2:8 </a:t>
            </a:r>
            <a:r>
              <a:rPr lang="es-CO" sz="3200" b="1" i="1" u="sng" dirty="0">
                <a:solidFill>
                  <a:srgbClr val="0000FF"/>
                </a:solidFill>
              </a:rPr>
              <a:t>pero ira y enojo a los que son contenciosos y no obedecen a la verdad, sino que obedecen a la injusticia</a:t>
            </a:r>
            <a:r>
              <a:rPr lang="es-CO" sz="3200" i="1" dirty="0"/>
              <a:t>;</a:t>
            </a:r>
          </a:p>
          <a:p>
            <a:pPr algn="just"/>
            <a:r>
              <a:rPr lang="es-CO" sz="3200" i="1" dirty="0" smtClean="0"/>
              <a:t>Romanos </a:t>
            </a:r>
            <a:r>
              <a:rPr lang="es-CO" sz="3200" i="1" dirty="0"/>
              <a:t>2:9 </a:t>
            </a:r>
            <a:r>
              <a:rPr lang="es-CO" sz="3200" b="1" i="1" u="sng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tribulación y angustia sobre todo ser humano que hace lo malo</a:t>
            </a:r>
            <a:r>
              <a:rPr lang="es-CO" sz="3200" i="1" dirty="0"/>
              <a:t>, el judío primeramente y también el griego,</a:t>
            </a:r>
          </a:p>
          <a:p>
            <a:pPr algn="just"/>
            <a:endParaRPr lang="es-CO" sz="32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Gálatas 5:19-20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560733" cy="4351338"/>
          </a:xfrm>
        </p:spPr>
        <p:txBody>
          <a:bodyPr>
            <a:normAutofit/>
          </a:bodyPr>
          <a:lstStyle/>
          <a:p>
            <a:pPr algn="just"/>
            <a:r>
              <a:rPr lang="es-CO" sz="4000" b="1" i="1" dirty="0" err="1"/>
              <a:t>Stg</a:t>
            </a:r>
            <a:r>
              <a:rPr lang="es-CO" sz="4000" b="1" i="1" dirty="0"/>
              <a:t> 3:13 ¿Quién es sabio y entendido entre vosotros? </a:t>
            </a:r>
            <a:r>
              <a:rPr lang="es-CO" sz="4000" b="1" i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Muestre por la buena conducta sus obras en sabia mansedumbre</a:t>
            </a:r>
            <a:r>
              <a:rPr lang="es-CO" sz="4000" b="1" i="1" dirty="0"/>
              <a:t>.</a:t>
            </a:r>
          </a:p>
          <a:p>
            <a:pPr algn="just"/>
            <a:r>
              <a:rPr lang="es-CO" sz="4000" b="1" i="1" dirty="0" err="1"/>
              <a:t>Stg</a:t>
            </a:r>
            <a:r>
              <a:rPr lang="es-CO" sz="4000" b="1" i="1" dirty="0"/>
              <a:t> 3:18 Y </a:t>
            </a:r>
            <a:r>
              <a:rPr lang="es-CO" sz="4000" b="1" i="1" dirty="0">
                <a:solidFill>
                  <a:srgbClr val="0000FF"/>
                </a:solidFill>
              </a:rPr>
              <a:t>el fruto de justicia </a:t>
            </a:r>
            <a:r>
              <a:rPr lang="es-CO" sz="4000" b="1" i="1" dirty="0"/>
              <a:t>se siembra en paz </a:t>
            </a:r>
            <a:r>
              <a:rPr lang="es-CO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aquellos que hacen la paz</a:t>
            </a:r>
            <a:r>
              <a:rPr lang="es-CO" sz="4000" b="1" i="1" dirty="0"/>
              <a:t>.</a:t>
            </a:r>
          </a:p>
          <a:p>
            <a:pPr algn="just"/>
            <a:endParaRPr lang="es-CO" sz="4000" b="1" i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Santiago 3:13,18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4.bp.blogspot.com/-VBx-QybR2nI/VKgZ9b7KkPI/AAAAAAADWGQ/wQZJIS7zAok/s1600/L45.jpg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67" y="1412875"/>
            <a:ext cx="4356100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CO" b="1" i="1" dirty="0"/>
              <a:t>2P 2:1 Pero hubo también falsos profetas entre el pueblo, como habrá entre vosotros </a:t>
            </a:r>
            <a:r>
              <a:rPr lang="es-CO" b="1" i="1" u="sng" dirty="0">
                <a:solidFill>
                  <a:srgbClr val="FF0000"/>
                </a:solidFill>
              </a:rPr>
              <a:t>falsos maestros, que introducirán encubiertamente herejías destructoras, y aun negarán al Señor que los rescató, atrayendo sobre sí mismos destrucción repentina.</a:t>
            </a:r>
          </a:p>
          <a:p>
            <a:pPr algn="just"/>
            <a:r>
              <a:rPr lang="es-CO" b="1" i="1" dirty="0"/>
              <a:t>2P 2:2 </a:t>
            </a:r>
            <a:r>
              <a:rPr lang="es-CO" b="1" i="1" u="sng" dirty="0">
                <a:solidFill>
                  <a:srgbClr val="0000FF"/>
                </a:solidFill>
              </a:rPr>
              <a:t>Y muchos seguirán sus disoluciones, por causa de los cuales el camino de la verdad será blasfemado</a:t>
            </a:r>
            <a:r>
              <a:rPr lang="es-CO" b="1" i="1" dirty="0"/>
              <a:t>,</a:t>
            </a:r>
          </a:p>
          <a:p>
            <a:pPr algn="just"/>
            <a:endParaRPr lang="es-CO" b="1" i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2 Pedro 2:1-2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ministerioinfantilusa.files.wordpress.com/2015/03/lobos-con-piel-de-oveja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802" y="1825625"/>
            <a:ext cx="24958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lamada rectangular redondeada 1"/>
          <p:cNvSpPr/>
          <p:nvPr/>
        </p:nvSpPr>
        <p:spPr>
          <a:xfrm>
            <a:off x="6299200" y="1825625"/>
            <a:ext cx="2807602" cy="4351338"/>
          </a:xfrm>
          <a:prstGeom prst="wedgeRoundRectCallout">
            <a:avLst>
              <a:gd name="adj1" fmla="val 63604"/>
              <a:gd name="adj2" fmla="val 14400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Aquellos que dejan de hacer la voluntad de Dios, para hacer la Voluntad de Satanás, terminan siguiendo a lideres que son hijos del Diablo, o al Diablo mismo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8150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30533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52400" y="3312696"/>
            <a:ext cx="5181600" cy="3254375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s-CO" sz="2400" i="1" dirty="0" smtClean="0"/>
              <a:t>Génesis </a:t>
            </a:r>
            <a:r>
              <a:rPr lang="es-CO" sz="2400" i="1" dirty="0"/>
              <a:t>18:20 Entonces Jehová le dijo: Por cuanto el clamor contra Sodoma y Gomorra se aumenta más y más, y el pecado de ellos se ha agravado en extremo,</a:t>
            </a:r>
          </a:p>
          <a:p>
            <a:pPr algn="just"/>
            <a:r>
              <a:rPr lang="es-CO" sz="2400" i="1" dirty="0" smtClean="0"/>
              <a:t>Génesis </a:t>
            </a:r>
            <a:r>
              <a:rPr lang="es-CO" sz="2400" i="1" dirty="0"/>
              <a:t>19:13 porque vamos a destruir este lugar, por cuanto el clamor contra ellos ha subido de punto delante de Jehová; por tanto, Jehová nos ha enviado para destruirlo.</a:t>
            </a:r>
          </a:p>
          <a:p>
            <a:pPr algn="just"/>
            <a:endParaRPr lang="es-CO" sz="2400" i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798734" y="1555856"/>
            <a:ext cx="5181600" cy="3230563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O" sz="2400" i="1" dirty="0"/>
              <a:t>Génesis</a:t>
            </a:r>
            <a:r>
              <a:rPr lang="es-CO" sz="2400" i="1" dirty="0" smtClean="0"/>
              <a:t> </a:t>
            </a:r>
            <a:r>
              <a:rPr lang="es-CO" sz="2400" i="1" dirty="0"/>
              <a:t>19:24 Entonces Jehová hizo llover sobre Sodoma y sobre Gomorra azufre y fuego de parte de Jehová desde los cielos;</a:t>
            </a:r>
          </a:p>
          <a:p>
            <a:pPr algn="just"/>
            <a:r>
              <a:rPr lang="es-CO" sz="2400" i="1" dirty="0"/>
              <a:t>Génesis</a:t>
            </a:r>
            <a:r>
              <a:rPr lang="es-CO" sz="2400" i="1" dirty="0" smtClean="0"/>
              <a:t> </a:t>
            </a:r>
            <a:r>
              <a:rPr lang="es-CO" sz="2400" i="1" dirty="0"/>
              <a:t>19:25 y destruyó las ciudades, y toda aquella llanura, con todos los moradores de aquellas ciudades, y el fruto de la tierra.</a:t>
            </a:r>
          </a:p>
          <a:p>
            <a:pPr algn="just"/>
            <a:endParaRPr lang="es-CO" sz="2400" i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303830"/>
            <a:ext cx="12192000" cy="948195"/>
          </a:xfrm>
          <a:solidFill>
            <a:schemeClr val="tx1"/>
          </a:solidFill>
          <a:ln w="127000" cmpd="thickThin">
            <a:solidFill>
              <a:srgbClr val="FFFF00"/>
            </a:solidFill>
            <a:prstDash val="solid"/>
          </a:ln>
        </p:spPr>
        <p:txBody>
          <a:bodyPr>
            <a:normAutofit fontScale="90000"/>
          </a:bodyPr>
          <a:lstStyle/>
          <a:p>
            <a:pPr algn="r"/>
            <a:r>
              <a:rPr lang="es-CO" sz="8000" b="1" i="1" dirty="0" smtClean="0">
                <a:solidFill>
                  <a:schemeClr val="bg1"/>
                </a:solidFill>
              </a:rPr>
              <a:t>Sodoma y Gomorra</a:t>
            </a:r>
            <a:endParaRPr lang="es-CO" sz="8000" b="1" i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3124" y="6519446"/>
            <a:ext cx="3206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http://aquiconfelipetorres.jimdo.com</a:t>
            </a:r>
            <a:endParaRPr lang="es-CO" sz="1600" i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1552</Words>
  <Application>Microsoft Office PowerPoint</Application>
  <PresentationFormat>Panorámica</PresentationFormat>
  <Paragraphs>104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Tema de Office</vt:lpstr>
      <vt:lpstr>Por Amor a Dios</vt:lpstr>
      <vt:lpstr>Antes de Iniciar!</vt:lpstr>
      <vt:lpstr>“Historias de Rebeldía”</vt:lpstr>
      <vt:lpstr>1 Corintios 11:17-19</vt:lpstr>
      <vt:lpstr>Proverbios 6:19</vt:lpstr>
      <vt:lpstr>Gálatas 5:19-20</vt:lpstr>
      <vt:lpstr>Santiago 3:13,18</vt:lpstr>
      <vt:lpstr>2 Pedro 2:1-2</vt:lpstr>
      <vt:lpstr>Sodoma y Gomorra</vt:lpstr>
      <vt:lpstr>Israel – Murmura</vt:lpstr>
      <vt:lpstr>Israel – Pueblo Rebelde</vt:lpstr>
      <vt:lpstr>Israel – Murmura 2</vt:lpstr>
      <vt:lpstr>Tito 3:10-11</vt:lpstr>
      <vt:lpstr>Lucas 11:17</vt:lpstr>
      <vt:lpstr>Hebreos 12:28-29</vt:lpstr>
      <vt:lpstr>¿Como Evitar la División?”</vt:lpstr>
      <vt:lpstr>Tito 2:7 – Tito 1:9-10</vt:lpstr>
      <vt:lpstr>Tito 3:9-11 – 2Timoteo 2:14-18</vt:lpstr>
      <vt:lpstr>Preguntas!</vt:lpstr>
      <vt:lpstr>Hay dos finales!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 Unidad”</dc:title>
  <dc:creator>Felipe_Mesa</dc:creator>
  <cp:lastModifiedBy>Felipe_Laptod</cp:lastModifiedBy>
  <cp:revision>118</cp:revision>
  <dcterms:created xsi:type="dcterms:W3CDTF">2015-03-07T22:44:25Z</dcterms:created>
  <dcterms:modified xsi:type="dcterms:W3CDTF">2015-03-22T16:22:30Z</dcterms:modified>
</cp:coreProperties>
</file>